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notesMasterIdLst>
    <p:notesMasterId r:id="rId17"/>
  </p:notesMasterIdLst>
  <p:sldIdLst>
    <p:sldId id="284" r:id="rId2"/>
    <p:sldId id="311" r:id="rId3"/>
    <p:sldId id="283" r:id="rId4"/>
    <p:sldId id="312" r:id="rId5"/>
    <p:sldId id="300" r:id="rId6"/>
    <p:sldId id="302" r:id="rId7"/>
    <p:sldId id="303" r:id="rId8"/>
    <p:sldId id="305" r:id="rId9"/>
    <p:sldId id="304" r:id="rId10"/>
    <p:sldId id="301" r:id="rId11"/>
    <p:sldId id="307" r:id="rId12"/>
    <p:sldId id="308" r:id="rId13"/>
    <p:sldId id="309" r:id="rId14"/>
    <p:sldId id="310" r:id="rId15"/>
    <p:sldId id="30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FF01"/>
    <a:srgbClr val="DBDBDB"/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108" y="10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1BB2AA-6863-49FF-BDB9-F28B89C24331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62B53-25B4-4D08-854B-98805A903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360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E70D2F-27C9-4DEE-A412-7141B9C8421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6203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E70D2F-27C9-4DEE-A412-7141B9C8421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2904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E70D2F-27C9-4DEE-A412-7141B9C8421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60202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E70D2F-27C9-4DEE-A412-7141B9C8421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980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E70D2F-27C9-4DEE-A412-7141B9C8421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1393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E70D2F-27C9-4DEE-A412-7141B9C8421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9218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87603-8249-48CA-801E-076D3B555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34464"/>
            <a:ext cx="9144000" cy="189958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DEFC0A-F898-4F89-9553-2C44A37455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1"/>
            <a:ext cx="9144000" cy="733534"/>
          </a:xfrm>
        </p:spPr>
        <p:txBody>
          <a:bodyPr anchor="t" anchorCtr="0">
            <a:spAutoFit/>
          </a:bodyPr>
          <a:lstStyle>
            <a:lvl1pPr marL="0" indent="0" algn="ctr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26006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708D5-0393-49EC-8A5E-39E05F2C1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012437-5F32-48EC-A1CF-92CDA4326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320074"/>
            <a:ext cx="9326835" cy="701731"/>
          </a:xfrm>
          <a:effectLst/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3610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EF227-5D3A-4A14-ABC3-B27B3F22B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099" y="5364124"/>
            <a:ext cx="10789802" cy="757130"/>
          </a:xfrm>
        </p:spPr>
        <p:txBody>
          <a:bodyPr anchor="ctr" anchorCtr="0"/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ED084D2-EB80-4D88-829E-EF76BA22FC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1308" y="594391"/>
            <a:ext cx="10789384" cy="438907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537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7B0EF-6E59-4F12-9D78-B89E98F05E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60" y="2697488"/>
            <a:ext cx="5181600" cy="224676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F7D2C4-D8BC-4112-8FA4-2C5ABA899A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0317" y="1508781"/>
            <a:ext cx="5212080" cy="4754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AB5EE97-406E-4E48-AEC8-3D4C5D279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320074"/>
            <a:ext cx="9326835" cy="701731"/>
          </a:xfrm>
          <a:effectLst/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003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EDF45F8-B51D-4085-B782-0A4A3C886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320074"/>
            <a:ext cx="9326835" cy="701731"/>
          </a:xfrm>
          <a:effectLst/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16339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6323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D875F9-7388-4E34-BBA7-E1D67D81A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320074"/>
            <a:ext cx="10424160" cy="701731"/>
          </a:xfrm>
          <a:prstGeom prst="rect">
            <a:avLst/>
          </a:prstGeom>
          <a:solidFill>
            <a:schemeClr val="accent1"/>
          </a:solidFill>
          <a:effectLst>
            <a:outerShdw dist="50800" dir="2700000" algn="tl" rotWithShape="0">
              <a:prstClr val="black"/>
            </a:outerShdw>
          </a:effectLst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883D2-FB40-4CB7-84DC-7FC521428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920" y="3154683"/>
            <a:ext cx="10424160" cy="1528624"/>
          </a:xfrm>
          <a:prstGeom prst="rect">
            <a:avLst/>
          </a:prstGeom>
          <a:solidFill>
            <a:schemeClr val="accent1"/>
          </a:solidFill>
          <a:effectLst>
            <a:outerShdw dist="50800" dir="2700000" algn="tl" rotWithShape="0">
              <a:prstClr val="black"/>
            </a:outerShdw>
          </a:effectLst>
        </p:spPr>
        <p:txBody>
          <a:bodyPr vert="horz" lIns="91440" tIns="45720" rIns="91440" bIns="45720" rtlCol="0" anchor="ctr" anchorCtr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499402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3225" indent="-403225" algn="l" defTabSz="914400" rtl="0" eaLnBrk="1" latinLnBrk="0" hangingPunct="1">
        <a:lnSpc>
          <a:spcPts val="5600"/>
        </a:lnSpc>
        <a:spcBef>
          <a:spcPts val="1000"/>
        </a:spcBef>
        <a:buClr>
          <a:schemeClr val="accent4"/>
        </a:buClr>
        <a:buSzPct val="110000"/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j-lt"/>
          <a:ea typeface="+mn-ea"/>
          <a:cs typeface="+mn-cs"/>
        </a:defRPr>
      </a:lvl1pPr>
      <a:lvl2pPr marL="855663" indent="-398463" algn="l" defTabSz="914400" rtl="0" eaLnBrk="1" latinLnBrk="0" hangingPunct="1">
        <a:lnSpc>
          <a:spcPts val="5600"/>
        </a:lnSpc>
        <a:spcBef>
          <a:spcPts val="500"/>
        </a:spcBef>
        <a:buClr>
          <a:schemeClr val="accent4"/>
        </a:buClr>
        <a:buSzPct val="110000"/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ichael.jochum@bcm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ubuntu.com/tutorials/command-line-for-beginners#1-overvie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maker.pro/linux/tutorial/basic-linux-commands-for-beginners" TargetMode="External"/><Relationship Id="rId4" Type="http://schemas.openxmlformats.org/officeDocument/2006/relationships/hyperlink" Target="https://www.hostinger.com/tutorials/linux-command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slack.com/downloads/window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join.slack.com/t/aagaard-lab/shared_invite/zt-eyei26hx-b28k_UI2MzjdKwlv0TWjSQ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astrobiomike.github.io/about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wsl/install-win10#install-the-windows-subsystem-for-linux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hyperlink" Target="https://aka.ms/wslstor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wsl/install-win10#install-the-windows-subsystem-for-linux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hyperlink" Target="https://docs.microsoft.com/en-us/windows/wsl/install-win10#install-the-windows-subsystem-for-linux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hyperlink" Target="https://docs.microsoft.com/en-us/windows/wsl/install-win10#install-the-windows-subsystem-for-linux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hyperlink" Target="https://docs.microsoft.com/en-us/windows/wsl/install-win10#install-the-windows-subsystem-for-linux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A9B828F-FD4C-4096-9ED0-4CE53A2CDA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90665"/>
            <a:ext cx="9144000" cy="230832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dirty="0"/>
              <a:t>Michael Jochum, PhD</a:t>
            </a:r>
            <a:br>
              <a:rPr lang="en-US" sz="2400" dirty="0"/>
            </a:br>
            <a:r>
              <a:rPr lang="en-US" sz="2400" dirty="0"/>
              <a:t>Postdoctoral Research Associate</a:t>
            </a:r>
            <a:br>
              <a:rPr lang="en-US" sz="2400" dirty="0"/>
            </a:br>
            <a:r>
              <a:rPr lang="en-US" sz="2400" dirty="0"/>
              <a:t>Department of Obstetrics &amp; Gynecology</a:t>
            </a:r>
            <a:br>
              <a:rPr lang="en-US" sz="2400" dirty="0"/>
            </a:br>
            <a:r>
              <a:rPr lang="en-US" sz="2400" dirty="0"/>
              <a:t>Baylor College of Medicine</a:t>
            </a:r>
            <a:br>
              <a:rPr lang="en-US" sz="2400" dirty="0"/>
            </a:br>
            <a:r>
              <a:rPr lang="en-US" sz="2400" dirty="0"/>
              <a:t>1 Baylor Plaza, Houston TX 77401</a:t>
            </a:r>
            <a:br>
              <a:rPr lang="en-US" sz="2400" dirty="0"/>
            </a:br>
            <a:r>
              <a:rPr lang="en-US" sz="2400" dirty="0"/>
              <a:t>email </a:t>
            </a:r>
            <a:r>
              <a:rPr lang="en-US" sz="2400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michael.jochum@bcm.edu</a:t>
            </a:r>
            <a:endParaRPr lang="en-US" sz="2400" dirty="0">
              <a:solidFill>
                <a:srgbClr val="00B0F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A6A4A6C-2718-4688-800D-51A4BD977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10717"/>
            <a:ext cx="9144000" cy="923330"/>
          </a:xfrm>
        </p:spPr>
        <p:txBody>
          <a:bodyPr/>
          <a:lstStyle/>
          <a:p>
            <a:r>
              <a:rPr lang="en-US" dirty="0"/>
              <a:t>Intro to Unix / Linux</a:t>
            </a:r>
          </a:p>
        </p:txBody>
      </p:sp>
    </p:spTree>
    <p:extLst>
      <p:ext uri="{BB962C8B-B14F-4D97-AF65-F5344CB8AC3E}">
        <p14:creationId xmlns:p14="http://schemas.microsoft.com/office/powerpoint/2010/main" val="99729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7C0ACC-703B-4E9C-BBFB-9F2CA4FD6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3380" y="39600"/>
            <a:ext cx="6585240" cy="701731"/>
          </a:xfrm>
        </p:spPr>
        <p:txBody>
          <a:bodyPr/>
          <a:lstStyle/>
          <a:p>
            <a:pPr algn="ctr"/>
            <a:r>
              <a:rPr lang="en-US" dirty="0"/>
              <a:t>Mac Users</a:t>
            </a:r>
          </a:p>
        </p:txBody>
      </p:sp>
      <p:pic>
        <p:nvPicPr>
          <p:cNvPr id="12" name="Picture 11" descr="A close up of a rock mountain&#10;&#10;Description automatically generated">
            <a:extLst>
              <a:ext uri="{FF2B5EF4-FFF2-40B4-BE49-F238E27FC236}">
                <a16:creationId xmlns:a16="http://schemas.microsoft.com/office/drawing/2014/main" id="{D1056C99-75B7-40A2-A2F1-E00EAD848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790" y="1289618"/>
            <a:ext cx="9090983" cy="5111182"/>
          </a:xfrm>
          <a:prstGeom prst="rect">
            <a:avLst/>
          </a:prstGeom>
        </p:spPr>
      </p:pic>
      <p:sp>
        <p:nvSpPr>
          <p:cNvPr id="20" name="Title 3">
            <a:extLst>
              <a:ext uri="{FF2B5EF4-FFF2-40B4-BE49-F238E27FC236}">
                <a16:creationId xmlns:a16="http://schemas.microsoft.com/office/drawing/2014/main" id="{8E623D96-6FE7-4E05-9B6E-F023FADC7B05}"/>
              </a:ext>
            </a:extLst>
          </p:cNvPr>
          <p:cNvSpPr txBox="1">
            <a:spLocks/>
          </p:cNvSpPr>
          <p:nvPr/>
        </p:nvSpPr>
        <p:spPr>
          <a:xfrm>
            <a:off x="2840681" y="767199"/>
            <a:ext cx="6585240" cy="424732"/>
          </a:xfrm>
          <a:prstGeom prst="rect">
            <a:avLst/>
          </a:prstGeom>
          <a:solidFill>
            <a:schemeClr val="accent1"/>
          </a:solidFill>
          <a:effectLst/>
        </p:spPr>
        <p:txBody>
          <a:bodyPr vert="horz" lIns="91440" tIns="45720" rIns="91440" bIns="45720" rtlCol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Just open the terminal.</a:t>
            </a:r>
          </a:p>
        </p:txBody>
      </p:sp>
    </p:spTree>
    <p:extLst>
      <p:ext uri="{BB962C8B-B14F-4D97-AF65-F5344CB8AC3E}">
        <p14:creationId xmlns:p14="http://schemas.microsoft.com/office/powerpoint/2010/main" val="1800981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D14C337-FC5B-4E92-BF52-B0D7ED9C2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099" y="380644"/>
            <a:ext cx="10789802" cy="757130"/>
          </a:xfrm>
        </p:spPr>
        <p:txBody>
          <a:bodyPr/>
          <a:lstStyle/>
          <a:p>
            <a:r>
              <a:rPr lang="en-US" b="1" dirty="0"/>
              <a:t>Now, let's get started!</a:t>
            </a:r>
            <a:endParaRPr lang="en-US" dirty="0"/>
          </a:p>
        </p:txBody>
      </p:sp>
      <p:sp>
        <p:nvSpPr>
          <p:cNvPr id="4" name="AutoShape 2" descr="image">
            <a:extLst>
              <a:ext uri="{FF2B5EF4-FFF2-40B4-BE49-F238E27FC236}">
                <a16:creationId xmlns:a16="http://schemas.microsoft.com/office/drawing/2014/main" id="{54E03295-530A-465F-8938-AA7C0FD87F6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4111E6-F5DB-430B-B257-7CC35F5DE160}"/>
              </a:ext>
            </a:extLst>
          </p:cNvPr>
          <p:cNvSpPr/>
          <p:nvPr/>
        </p:nvSpPr>
        <p:spPr>
          <a:xfrm>
            <a:off x="289623" y="1277330"/>
            <a:ext cx="11612753" cy="1712775"/>
          </a:xfrm>
          <a:prstGeom prst="rect">
            <a:avLst/>
          </a:prstGeom>
          <a:effectLst>
            <a:outerShdw dist="508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1834D7-3877-4F31-A6B1-3C60140853D7}"/>
              </a:ext>
            </a:extLst>
          </p:cNvPr>
          <p:cNvSpPr txBox="1"/>
          <p:nvPr/>
        </p:nvSpPr>
        <p:spPr>
          <a:xfrm>
            <a:off x="518221" y="1417342"/>
            <a:ext cx="11163239" cy="3111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ts val="4000"/>
              </a:lnSpc>
              <a:buFont typeface="Arial" panose="020B0604020202020204" pitchFamily="34" charset="0"/>
              <a:buChar char="•"/>
              <a:defRPr/>
            </a:pPr>
            <a:r>
              <a:rPr lang="en-US" sz="2400" dirty="0"/>
              <a:t>I would like you to blindly copy and paste the following commands into your terminal window. This is so that we are working in the same place with the same files.</a:t>
            </a:r>
          </a:p>
          <a:p>
            <a:pPr marL="285750" lvl="0" indent="-285750">
              <a:lnSpc>
                <a:spcPts val="4000"/>
              </a:lnSpc>
              <a:buFont typeface="Arial" panose="020B0604020202020204" pitchFamily="34" charset="0"/>
              <a:buChar char="•"/>
              <a:defRPr/>
            </a:pPr>
            <a:endParaRPr lang="en-US" sz="2400" dirty="0"/>
          </a:p>
          <a:p>
            <a:pPr lvl="0">
              <a:lnSpc>
                <a:spcPts val="4000"/>
              </a:lnSpc>
              <a:defRPr/>
            </a:pPr>
            <a:endParaRPr lang="en-US" sz="2400" dirty="0"/>
          </a:p>
          <a:p>
            <a:pPr lvl="0">
              <a:lnSpc>
                <a:spcPts val="4000"/>
              </a:lnSpc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DBDBD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B0BD87-9EC3-43C6-A8A1-38DC88A3B3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8554" y="3269673"/>
            <a:ext cx="8377293" cy="86177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BDBD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cd ~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BDBD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curl -L -o unix_intro.tar.gz https://ndownloader.figshare.com/files/15573746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BDBD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tar -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DBDBD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xzvf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BDBD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unix_intro.tar.gz &amp;&amp; rm unix_intro.tar.gz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BDBD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cd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DBDBD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unix_intro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DBDBD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480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D14C337-FC5B-4E92-BF52-B0D7ED9C2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099" y="258618"/>
            <a:ext cx="10789802" cy="809169"/>
          </a:xfrm>
        </p:spPr>
        <p:txBody>
          <a:bodyPr/>
          <a:lstStyle/>
          <a:p>
            <a:pPr lvl="0">
              <a:lnSpc>
                <a:spcPts val="4000"/>
              </a:lnSpc>
              <a:defRPr/>
            </a:pPr>
            <a:r>
              <a:rPr lang="en-US" dirty="0"/>
              <a:t>Let’s talk</a:t>
            </a:r>
          </a:p>
        </p:txBody>
      </p:sp>
      <p:sp>
        <p:nvSpPr>
          <p:cNvPr id="4" name="AutoShape 2" descr="image">
            <a:extLst>
              <a:ext uri="{FF2B5EF4-FFF2-40B4-BE49-F238E27FC236}">
                <a16:creationId xmlns:a16="http://schemas.microsoft.com/office/drawing/2014/main" id="{54E03295-530A-465F-8938-AA7C0FD87F6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4111E6-F5DB-430B-B257-7CC35F5DE160}"/>
              </a:ext>
            </a:extLst>
          </p:cNvPr>
          <p:cNvSpPr/>
          <p:nvPr/>
        </p:nvSpPr>
        <p:spPr>
          <a:xfrm>
            <a:off x="701099" y="1320300"/>
            <a:ext cx="5800146" cy="4341591"/>
          </a:xfrm>
          <a:prstGeom prst="rect">
            <a:avLst/>
          </a:prstGeom>
          <a:effectLst>
            <a:outerShdw dist="508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1834D7-3877-4F31-A6B1-3C60140853D7}"/>
              </a:ext>
            </a:extLst>
          </p:cNvPr>
          <p:cNvSpPr txBox="1"/>
          <p:nvPr/>
        </p:nvSpPr>
        <p:spPr>
          <a:xfrm>
            <a:off x="518222" y="1417342"/>
            <a:ext cx="5817924" cy="4120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ts val="4000"/>
              </a:lnSpc>
              <a:buFont typeface="Arial" panose="020B0604020202020204" pitchFamily="34" charset="0"/>
              <a:buChar char="•"/>
              <a:defRPr/>
            </a:pPr>
            <a:r>
              <a:rPr lang="en-US" dirty="0"/>
              <a:t>The Unix file-system structure</a:t>
            </a:r>
          </a:p>
          <a:p>
            <a:pPr marL="742950" lvl="1" indent="-285750">
              <a:lnSpc>
                <a:spcPts val="4000"/>
              </a:lnSpc>
              <a:buFont typeface="Arial" panose="020B0604020202020204" pitchFamily="34" charset="0"/>
              <a:buChar char="•"/>
              <a:defRPr/>
            </a:pPr>
            <a:r>
              <a:rPr lang="en-US" dirty="0"/>
              <a:t>Absolute vs relative path</a:t>
            </a:r>
          </a:p>
          <a:p>
            <a:pPr marL="742950" lvl="1" indent="-285750">
              <a:lnSpc>
                <a:spcPts val="4000"/>
              </a:lnSpc>
              <a:buFont typeface="Arial" panose="020B0604020202020204" pitchFamily="34" charset="0"/>
              <a:buChar char="•"/>
              <a:defRPr/>
            </a:pPr>
            <a:r>
              <a:rPr lang="en-US" dirty="0"/>
              <a:t>BONUS ROUND: Tab-completion is our friend!</a:t>
            </a:r>
          </a:p>
          <a:p>
            <a:pPr marL="742950" lvl="1" indent="-285750">
              <a:lnSpc>
                <a:spcPts val="4000"/>
              </a:lnSpc>
              <a:buFont typeface="Arial" panose="020B0604020202020204" pitchFamily="34" charset="0"/>
              <a:buChar char="•"/>
              <a:defRPr/>
            </a:pPr>
            <a:r>
              <a:rPr lang="en-US" dirty="0"/>
              <a:t>Moving around</a:t>
            </a:r>
          </a:p>
          <a:p>
            <a:pPr marL="742950" lvl="1" indent="-285750">
              <a:lnSpc>
                <a:spcPts val="4000"/>
              </a:lnSpc>
              <a:buFont typeface="Arial" panose="020B0604020202020204" pitchFamily="34" charset="0"/>
              <a:buChar char="•"/>
              <a:defRPr/>
            </a:pPr>
            <a:r>
              <a:rPr lang="en-US" dirty="0"/>
              <a:t>Working with files</a:t>
            </a:r>
          </a:p>
          <a:p>
            <a:pPr marL="742950" lvl="1" indent="-285750">
              <a:lnSpc>
                <a:spcPts val="4000"/>
              </a:lnSpc>
              <a:buFont typeface="Arial" panose="020B0604020202020204" pitchFamily="34" charset="0"/>
              <a:buChar char="•"/>
              <a:defRPr/>
            </a:pPr>
            <a:r>
              <a:rPr lang="en-US" dirty="0"/>
              <a:t>Copying, moving, and renaming files</a:t>
            </a:r>
          </a:p>
          <a:p>
            <a:pPr marL="742950" lvl="1" indent="-285750">
              <a:lnSpc>
                <a:spcPts val="4000"/>
              </a:lnSpc>
              <a:buFont typeface="Arial" panose="020B0604020202020204" pitchFamily="34" charset="0"/>
              <a:buChar char="•"/>
              <a:defRPr/>
            </a:pPr>
            <a:r>
              <a:rPr lang="en-US" dirty="0"/>
              <a:t>Working with directories</a:t>
            </a:r>
          </a:p>
          <a:p>
            <a:pPr marL="742950" lvl="1" indent="-285750">
              <a:lnSpc>
                <a:spcPts val="4000"/>
              </a:lnSpc>
              <a:buFont typeface="Arial" panose="020B0604020202020204" pitchFamily="34" charset="0"/>
              <a:buChar char="•"/>
              <a:defRPr/>
            </a:pPr>
            <a:r>
              <a:rPr lang="en-US" dirty="0"/>
              <a:t>Redirectors and wildcards</a:t>
            </a:r>
          </a:p>
        </p:txBody>
      </p:sp>
    </p:spTree>
    <p:extLst>
      <p:ext uri="{BB962C8B-B14F-4D97-AF65-F5344CB8AC3E}">
        <p14:creationId xmlns:p14="http://schemas.microsoft.com/office/powerpoint/2010/main" val="59893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D14C337-FC5B-4E92-BF52-B0D7ED9C2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098" y="56116"/>
            <a:ext cx="10789802" cy="75713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AutoShape 2" descr="image">
            <a:extLst>
              <a:ext uri="{FF2B5EF4-FFF2-40B4-BE49-F238E27FC236}">
                <a16:creationId xmlns:a16="http://schemas.microsoft.com/office/drawing/2014/main" id="{54E03295-530A-465F-8938-AA7C0FD87F6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4111E6-F5DB-430B-B257-7CC35F5DE160}"/>
              </a:ext>
            </a:extLst>
          </p:cNvPr>
          <p:cNvSpPr/>
          <p:nvPr/>
        </p:nvSpPr>
        <p:spPr>
          <a:xfrm>
            <a:off x="701098" y="905164"/>
            <a:ext cx="11201278" cy="5572191"/>
          </a:xfrm>
          <a:prstGeom prst="rect">
            <a:avLst/>
          </a:prstGeom>
          <a:effectLst>
            <a:outerShdw dist="508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36942E2B-D2D8-43FD-AB61-05696E39F1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6363297"/>
              </p:ext>
            </p:extLst>
          </p:nvPr>
        </p:nvGraphicFramePr>
        <p:xfrm>
          <a:off x="834565" y="1035512"/>
          <a:ext cx="4402451" cy="5131128"/>
        </p:xfrm>
        <a:graphic>
          <a:graphicData uri="http://schemas.openxmlformats.org/drawingml/2006/table">
            <a:tbl>
              <a:tblPr/>
              <a:tblGrid>
                <a:gridCol w="1038156">
                  <a:extLst>
                    <a:ext uri="{9D8B030D-6E8A-4147-A177-3AD203B41FA5}">
                      <a16:colId xmlns:a16="http://schemas.microsoft.com/office/drawing/2014/main" val="3542218095"/>
                    </a:ext>
                  </a:extLst>
                </a:gridCol>
                <a:gridCol w="3364295">
                  <a:extLst>
                    <a:ext uri="{9D8B030D-6E8A-4147-A177-3AD203B41FA5}">
                      <a16:colId xmlns:a16="http://schemas.microsoft.com/office/drawing/2014/main" val="10567137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Command</a:t>
                      </a:r>
                    </a:p>
                  </a:txBody>
                  <a:tcPr marL="32316" marR="32316" marT="21544" marB="21544" anchor="ctr">
                    <a:lnL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Function</a:t>
                      </a:r>
                    </a:p>
                  </a:txBody>
                  <a:tcPr marL="32316" marR="32316" marT="21544" marB="21544" anchor="ctr">
                    <a:lnL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4740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date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9405" marR="69405" marT="46270" marB="4627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prints out information about the current date and time</a:t>
                      </a:r>
                    </a:p>
                  </a:txBody>
                  <a:tcPr marL="69405" marR="69405" marT="46270" marB="4627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1548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head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9405" marR="69405" marT="46270" marB="4627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prints out the first lines of a file</a:t>
                      </a:r>
                    </a:p>
                  </a:txBody>
                  <a:tcPr marL="69405" marR="69405" marT="46270" marB="4627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5283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solidFill>
                            <a:schemeClr val="bg1"/>
                          </a:solidFill>
                          <a:effectLst/>
                        </a:rPr>
                        <a:t>pwd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9405" marR="69405" marT="46270" marB="4627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prints out where we are in the computer (</a:t>
                      </a:r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p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rint </a:t>
                      </a:r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w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orking </a:t>
                      </a:r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d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irectory)</a:t>
                      </a:r>
                    </a:p>
                  </a:txBody>
                  <a:tcPr marL="69405" marR="69405" marT="46270" marB="4627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36575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ls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9405" marR="69405" marT="46270" marB="4627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lists contents of a directory (</a:t>
                      </a:r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l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i</a:t>
                      </a:r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s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t)</a:t>
                      </a:r>
                    </a:p>
                  </a:txBody>
                  <a:tcPr marL="69405" marR="69405" marT="46270" marB="4627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8735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cd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9405" marR="69405" marT="46270" marB="4627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c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hange </a:t>
                      </a:r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d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irectories</a:t>
                      </a:r>
                    </a:p>
                  </a:txBody>
                  <a:tcPr marL="69405" marR="69405" marT="46270" marB="4627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6743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head</a:t>
                      </a:r>
                      <a:endParaRPr lang="en-US" sz="105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prints the first lines of a file</a:t>
                      </a: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39209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tail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prints the last lines of a file</a:t>
                      </a: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92040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less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allows you to browse a file (exit with </a:t>
                      </a:r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q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 key)</a:t>
                      </a: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19981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wc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count lines, words, and characters in a file</a:t>
                      </a: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7357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cp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copy a file or directory (use with caution)</a:t>
                      </a: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219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mv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mv a file or directory (use with caution)</a:t>
                      </a: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04707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rm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delete a file or directory (use with caution)</a:t>
                      </a: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568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mkdir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create a directory</a:t>
                      </a: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107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rmdir</a:t>
                      </a:r>
                      <a:endParaRPr lang="en-US" sz="105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delete an empty directory</a:t>
                      </a: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2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endParaRPr lang="en-US" sz="105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4422302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1352FE0C-90FD-439D-A745-18639C738D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440359"/>
              </p:ext>
            </p:extLst>
          </p:nvPr>
        </p:nvGraphicFramePr>
        <p:xfrm>
          <a:off x="5492688" y="1097727"/>
          <a:ext cx="5868040" cy="2563514"/>
        </p:xfrm>
        <a:graphic>
          <a:graphicData uri="http://schemas.openxmlformats.org/drawingml/2006/table">
            <a:tbl>
              <a:tblPr/>
              <a:tblGrid>
                <a:gridCol w="1366814">
                  <a:extLst>
                    <a:ext uri="{9D8B030D-6E8A-4147-A177-3AD203B41FA5}">
                      <a16:colId xmlns:a16="http://schemas.microsoft.com/office/drawing/2014/main" val="2125153258"/>
                    </a:ext>
                  </a:extLst>
                </a:gridCol>
                <a:gridCol w="4501226">
                  <a:extLst>
                    <a:ext uri="{9D8B030D-6E8A-4147-A177-3AD203B41FA5}">
                      <a16:colId xmlns:a16="http://schemas.microsoft.com/office/drawing/2014/main" val="29055306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Characters</a:t>
                      </a:r>
                    </a:p>
                  </a:txBody>
                  <a:tcPr marL="90710" marR="90710" marT="60473" marB="60473" anchor="ctr">
                    <a:lnL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chemeClr val="bg1"/>
                          </a:solidFill>
                          <a:effectLst/>
                        </a:rPr>
                        <a:t>Meaning</a:t>
                      </a:r>
                    </a:p>
                  </a:txBody>
                  <a:tcPr marL="90710" marR="90710" marT="60473" marB="60473" anchor="ctr">
                    <a:lnL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1064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.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specifies the current working directory</a:t>
                      </a:r>
                    </a:p>
                  </a:txBody>
                  <a:tcPr marL="142875" marR="142875" marT="95250" marB="95250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2742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/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90710" marR="90710" marT="60473" marB="60473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the computer’s root location</a:t>
                      </a:r>
                    </a:p>
                  </a:txBody>
                  <a:tcPr marL="90710" marR="90710" marT="60473" marB="60473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3505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 b="1">
                          <a:solidFill>
                            <a:schemeClr val="bg1"/>
                          </a:solidFill>
                          <a:effectLst/>
                        </a:rPr>
                        <a:t>~/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90710" marR="90710" marT="60473" marB="60473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the user’s home location</a:t>
                      </a:r>
                    </a:p>
                  </a:txBody>
                  <a:tcPr marL="90710" marR="90710" marT="60473" marB="60473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2481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../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90710" marR="90710" marT="60473" marB="60473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specifies a directory one level “above” the current working directory</a:t>
                      </a:r>
                    </a:p>
                  </a:txBody>
                  <a:tcPr marL="90710" marR="90710" marT="60473" marB="60473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707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|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2499" marR="52499" marT="34999" marB="34999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a “pipe” allows stringing together multiple commands</a:t>
                      </a:r>
                    </a:p>
                  </a:txBody>
                  <a:tcPr marL="52499" marR="52499" marT="34999" marB="34999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701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&gt;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2499" marR="52499" marT="34999" marB="34999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sends output to a file (</a:t>
                      </a:r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overwrites</a:t>
                      </a:r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 target file)</a:t>
                      </a:r>
                    </a:p>
                  </a:txBody>
                  <a:tcPr marL="52499" marR="52499" marT="34999" marB="34999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4853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 b="1" dirty="0">
                          <a:solidFill>
                            <a:schemeClr val="bg1"/>
                          </a:solidFill>
                          <a:effectLst/>
                        </a:rPr>
                        <a:t>&gt;&gt;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2499" marR="52499" marT="34999" marB="34999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sends output to a file (appends to target file)</a:t>
                      </a:r>
                    </a:p>
                  </a:txBody>
                  <a:tcPr marL="52499" marR="52499" marT="34999" marB="34999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5362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 b="1">
                          <a:solidFill>
                            <a:schemeClr val="bg1"/>
                          </a:solidFill>
                          <a:effectLst/>
                        </a:rPr>
                        <a:t>*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2499" marR="52499" marT="34999" marB="34999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represents any character appearing any number of times</a:t>
                      </a:r>
                    </a:p>
                  </a:txBody>
                  <a:tcPr marL="52499" marR="52499" marT="34999" marB="34999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8938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000" b="1">
                          <a:solidFill>
                            <a:schemeClr val="bg1"/>
                          </a:solidFill>
                          <a:effectLst/>
                        </a:rPr>
                        <a:t>?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2499" marR="52499" marT="34999" marB="34999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bg1"/>
                          </a:solidFill>
                          <a:effectLst/>
                        </a:rPr>
                        <a:t>represents any character appearing only once</a:t>
                      </a:r>
                    </a:p>
                  </a:txBody>
                  <a:tcPr marL="52499" marR="52499" marT="34999" marB="34999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64099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8107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Picture 3">
            <a:extLst>
              <a:ext uri="{FF2B5EF4-FFF2-40B4-BE49-F238E27FC236}">
                <a16:creationId xmlns:a16="http://schemas.microsoft.com/office/drawing/2014/main" id="{5E866296-2F14-4366-A955-5F5745B04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0540" y="670040"/>
            <a:ext cx="8250613" cy="6187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BD14C337-FC5B-4E92-BF52-B0D7ED9C2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099" y="284638"/>
            <a:ext cx="10789802" cy="757130"/>
          </a:xfrm>
        </p:spPr>
        <p:txBody>
          <a:bodyPr/>
          <a:lstStyle/>
          <a:p>
            <a:r>
              <a:rPr lang="en-US" dirty="0"/>
              <a:t>Six glorious commands</a:t>
            </a:r>
          </a:p>
        </p:txBody>
      </p:sp>
      <p:sp>
        <p:nvSpPr>
          <p:cNvPr id="4" name="AutoShape 2" descr="image">
            <a:extLst>
              <a:ext uri="{FF2B5EF4-FFF2-40B4-BE49-F238E27FC236}">
                <a16:creationId xmlns:a16="http://schemas.microsoft.com/office/drawing/2014/main" id="{54E03295-530A-465F-8938-AA7C0FD87F6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2FF25E3-3DF2-4960-BFD0-B531F1E469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6884188"/>
              </p:ext>
            </p:extLst>
          </p:nvPr>
        </p:nvGraphicFramePr>
        <p:xfrm>
          <a:off x="7740073" y="1326406"/>
          <a:ext cx="4230254" cy="1961242"/>
        </p:xfrm>
        <a:graphic>
          <a:graphicData uri="http://schemas.openxmlformats.org/drawingml/2006/table">
            <a:tbl>
              <a:tblPr/>
              <a:tblGrid>
                <a:gridCol w="1194696">
                  <a:extLst>
                    <a:ext uri="{9D8B030D-6E8A-4147-A177-3AD203B41FA5}">
                      <a16:colId xmlns:a16="http://schemas.microsoft.com/office/drawing/2014/main" val="2101013875"/>
                    </a:ext>
                  </a:extLst>
                </a:gridCol>
                <a:gridCol w="3035558">
                  <a:extLst>
                    <a:ext uri="{9D8B030D-6E8A-4147-A177-3AD203B41FA5}">
                      <a16:colId xmlns:a16="http://schemas.microsoft.com/office/drawing/2014/main" val="18294801"/>
                    </a:ext>
                  </a:extLst>
                </a:gridCol>
              </a:tblGrid>
              <a:tr h="163318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Command</a:t>
                      </a: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Function (base-usage)</a:t>
                      </a: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8383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6942118"/>
                  </a:ext>
                </a:extLst>
              </a:tr>
              <a:tr h="1633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</a:rPr>
                        <a:t>cut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cuts columns from tables</a:t>
                      </a: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701397"/>
                  </a:ext>
                </a:extLst>
              </a:tr>
              <a:tr h="25970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</a:rPr>
                        <a:t>grep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finds matching text and returns lines</a:t>
                      </a: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8580270"/>
                  </a:ext>
                </a:extLst>
              </a:tr>
              <a:tr h="25970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</a:rPr>
                        <a:t>paste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sticks columns or files together horizontally</a:t>
                      </a: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0191373"/>
                  </a:ext>
                </a:extLst>
              </a:tr>
              <a:tr h="163318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</a:rPr>
                        <a:t>sed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search and replace</a:t>
                      </a: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9082501"/>
                  </a:ext>
                </a:extLst>
              </a:tr>
              <a:tr h="25970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</a:rPr>
                        <a:t>awk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</a:rPr>
                        <a:t>good for filtering columns and calculations</a:t>
                      </a: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4025166"/>
                  </a:ext>
                </a:extLst>
              </a:tr>
              <a:tr h="259702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</a:rPr>
                        <a:t>tr</a:t>
                      </a:r>
                      <a:endParaRPr lang="en-US" sz="12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swap characters for other characters (</a:t>
                      </a: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</a:rPr>
                        <a:t>tr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anslate)</a:t>
                      </a:r>
                    </a:p>
                  </a:txBody>
                  <a:tcPr marL="50200" marR="50200" marT="33467" marB="33467" anchor="ctr">
                    <a:lnL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4242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20801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0175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D14C337-FC5B-4E92-BF52-B0D7ED9C2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099" y="380644"/>
            <a:ext cx="10789802" cy="757130"/>
          </a:xfrm>
        </p:spPr>
        <p:txBody>
          <a:bodyPr/>
          <a:lstStyle/>
          <a:p>
            <a:r>
              <a:rPr lang="en-US" dirty="0"/>
              <a:t>Linux command line resources</a:t>
            </a:r>
          </a:p>
        </p:txBody>
      </p:sp>
      <p:sp>
        <p:nvSpPr>
          <p:cNvPr id="4" name="AutoShape 2" descr="image">
            <a:extLst>
              <a:ext uri="{FF2B5EF4-FFF2-40B4-BE49-F238E27FC236}">
                <a16:creationId xmlns:a16="http://schemas.microsoft.com/office/drawing/2014/main" id="{54E03295-530A-465F-8938-AA7C0FD87F6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4111E6-F5DB-430B-B257-7CC35F5DE160}"/>
              </a:ext>
            </a:extLst>
          </p:cNvPr>
          <p:cNvSpPr/>
          <p:nvPr/>
        </p:nvSpPr>
        <p:spPr>
          <a:xfrm>
            <a:off x="289623" y="1277331"/>
            <a:ext cx="11612753" cy="1909214"/>
          </a:xfrm>
          <a:prstGeom prst="rect">
            <a:avLst/>
          </a:prstGeom>
          <a:effectLst>
            <a:outerShdw dist="508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121212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1834D7-3877-4F31-A6B1-3C60140853D7}"/>
              </a:ext>
            </a:extLst>
          </p:cNvPr>
          <p:cNvSpPr txBox="1"/>
          <p:nvPr/>
        </p:nvSpPr>
        <p:spPr>
          <a:xfrm>
            <a:off x="518221" y="1417342"/>
            <a:ext cx="11163239" cy="1561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ts val="4000"/>
              </a:lnSpc>
              <a:buAutoNum type="arabicPeriod"/>
              <a:defRPr/>
            </a:pPr>
            <a:r>
              <a:rPr lang="en-US" sz="2000" dirty="0">
                <a:solidFill>
                  <a:srgbClr val="34FF0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https://ubuntu.com/tutorials/command-line-for-beginners#1-overview</a:t>
            </a:r>
            <a:endParaRPr lang="en-US" sz="2000" dirty="0">
              <a:solidFill>
                <a:srgbClr val="34FF01"/>
              </a:solidFill>
            </a:endParaRPr>
          </a:p>
          <a:p>
            <a:pPr marL="342900" lvl="0" indent="-342900">
              <a:lnSpc>
                <a:spcPts val="4000"/>
              </a:lnSpc>
              <a:buAutoNum type="arabicPeriod"/>
              <a:defRPr/>
            </a:pPr>
            <a:r>
              <a:rPr lang="en-US" sz="2000" dirty="0">
                <a:solidFill>
                  <a:srgbClr val="34FF0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https://www.hostinger.com/tutorials/linux-commands</a:t>
            </a:r>
            <a:endParaRPr lang="en-US" sz="2000" dirty="0">
              <a:solidFill>
                <a:srgbClr val="34FF01"/>
              </a:solidFill>
            </a:endParaRPr>
          </a:p>
          <a:p>
            <a:pPr marL="342900" lvl="0" indent="-342900">
              <a:lnSpc>
                <a:spcPts val="4000"/>
              </a:lnSpc>
              <a:buAutoNum type="arabicPeriod"/>
              <a:defRPr/>
            </a:pPr>
            <a:r>
              <a:rPr lang="en-US" sz="2000" dirty="0">
                <a:solidFill>
                  <a:srgbClr val="34FF0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https://maker.pro/linux/tutorial/basic-linux-commands-for-beginners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34FF01"/>
              </a:solidFill>
              <a:effectLst/>
              <a:uLnTx/>
              <a:uFillTx/>
              <a:latin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00045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6C55D42-B956-4305-88A5-AB525E144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691" y="1645085"/>
            <a:ext cx="11018981" cy="3158622"/>
          </a:xfrm>
          <a:noFill/>
        </p:spPr>
        <p:txBody>
          <a:bodyPr anchor="t"/>
          <a:lstStyle/>
          <a:p>
            <a:r>
              <a:rPr lang="en-US" dirty="0"/>
              <a:t>Meeting time 2-4pm Wednesdays via zoom</a:t>
            </a:r>
          </a:p>
          <a:p>
            <a:r>
              <a:rPr lang="en-US" dirty="0"/>
              <a:t>Download </a:t>
            </a:r>
          </a:p>
          <a:p>
            <a:r>
              <a:rPr lang="en-US" dirty="0"/>
              <a:t>Join the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3E982F4-FB1F-4039-98FB-0C1AE57A4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Introduction</a:t>
            </a:r>
          </a:p>
        </p:txBody>
      </p:sp>
      <p:pic>
        <p:nvPicPr>
          <p:cNvPr id="13314" name="Picture 2">
            <a:hlinkClick r:id="rId2"/>
            <a:extLst>
              <a:ext uri="{FF2B5EF4-FFF2-40B4-BE49-F238E27FC236}">
                <a16:creationId xmlns:a16="http://schemas.microsoft.com/office/drawing/2014/main" id="{936C06A0-C551-4D8D-9D66-35180102B5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6059" b="22062"/>
          <a:stretch/>
        </p:blipFill>
        <p:spPr bwMode="auto">
          <a:xfrm>
            <a:off x="3469841" y="2455510"/>
            <a:ext cx="3048000" cy="741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hlinkClick r:id="rId4"/>
            <a:extLst>
              <a:ext uri="{FF2B5EF4-FFF2-40B4-BE49-F238E27FC236}">
                <a16:creationId xmlns:a16="http://schemas.microsoft.com/office/drawing/2014/main" id="{BF186327-C0E8-4C8C-B4E8-FFA53A70E0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6399" y="3290124"/>
            <a:ext cx="3288146" cy="7758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C00BE8-19A2-4285-B42D-35B259A2A44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6833"/>
          <a:stretch/>
        </p:blipFill>
        <p:spPr>
          <a:xfrm>
            <a:off x="6621595" y="3392774"/>
            <a:ext cx="5248012" cy="314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465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19EC-0488-4A3E-84C6-E64DC73E3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366398"/>
            <a:ext cx="10424160" cy="1200329"/>
          </a:xfrm>
        </p:spPr>
        <p:txBody>
          <a:bodyPr/>
          <a:lstStyle/>
          <a:p>
            <a:pPr algn="ctr"/>
            <a:r>
              <a:rPr lang="en-US" sz="4000" dirty="0"/>
              <a:t>“Five things I wish I knew when I started getting into bioinformatics”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2BED89-A8B9-40CF-8738-21F342B67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1990065"/>
            <a:ext cx="10424160" cy="4098238"/>
          </a:xfrm>
        </p:spPr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sz="2800" dirty="0"/>
              <a:t>Fundamentals and concepts are important, not details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/>
              <a:t>Don’t let yourself become paralyzed by options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/>
              <a:t>Try to find a bioinformatics community to be a part of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/>
              <a:t>Good documentation is for science, you, and the community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2800" dirty="0"/>
              <a:t>Be aware that you will often need to let some things go 😕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3BF86C-CDAB-43D4-95CF-BE186791C403}"/>
              </a:ext>
            </a:extLst>
          </p:cNvPr>
          <p:cNvSpPr/>
          <p:nvPr/>
        </p:nvSpPr>
        <p:spPr>
          <a:xfrm>
            <a:off x="3979455" y="6142309"/>
            <a:ext cx="3826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https://astrobiomike.github.io/about/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44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F19EC-0488-4A3E-84C6-E64DC73E3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366398"/>
            <a:ext cx="9326835" cy="701731"/>
          </a:xfr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2BED89-A8B9-40CF-8738-21F342B67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1808204"/>
            <a:ext cx="10424160" cy="3981667"/>
          </a:xfrm>
        </p:spPr>
        <p:txBody>
          <a:bodyPr/>
          <a:lstStyle/>
          <a:p>
            <a:r>
              <a:rPr lang="en-US" sz="3200" dirty="0"/>
              <a:t>Get a working Unix environment </a:t>
            </a:r>
          </a:p>
          <a:p>
            <a:r>
              <a:rPr lang="en-US" sz="3200" dirty="0"/>
              <a:t>Introduce some basic commands</a:t>
            </a:r>
          </a:p>
          <a:p>
            <a:r>
              <a:rPr lang="en-US" sz="3200" dirty="0"/>
              <a:t>Redirectors and wildcards </a:t>
            </a:r>
          </a:p>
          <a:p>
            <a:r>
              <a:rPr lang="en-US" sz="3200" dirty="0"/>
              <a:t>Apply some commands to some powerful everyday examples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6817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5D45CE23-33EB-40F6-BF6D-E70A84D4C6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121" b="44287"/>
          <a:stretch/>
        </p:blipFill>
        <p:spPr>
          <a:xfrm>
            <a:off x="368968" y="9875"/>
            <a:ext cx="11823032" cy="298009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6D86881-5B55-44B1-BE18-42C1BB7AC800}"/>
              </a:ext>
            </a:extLst>
          </p:cNvPr>
          <p:cNvSpPr/>
          <p:nvPr/>
        </p:nvSpPr>
        <p:spPr>
          <a:xfrm>
            <a:off x="368968" y="518084"/>
            <a:ext cx="79087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atin typeface="Segoe UI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Windows Subsystem for Linux</a:t>
            </a:r>
            <a:endParaRPr lang="en-US" sz="4000" b="1" dirty="0">
              <a:latin typeface="Segoe UI" panose="020B0502040204020203" pitchFamily="34" charset="0"/>
            </a:endParaRPr>
          </a:p>
        </p:txBody>
      </p:sp>
      <p:sp>
        <p:nvSpPr>
          <p:cNvPr id="19" name="Content Placeholder 1">
            <a:extLst>
              <a:ext uri="{FF2B5EF4-FFF2-40B4-BE49-F238E27FC236}">
                <a16:creationId xmlns:a16="http://schemas.microsoft.com/office/drawing/2014/main" id="{1048C072-0277-486A-97B1-50F7F860861E}"/>
              </a:ext>
            </a:extLst>
          </p:cNvPr>
          <p:cNvSpPr txBox="1">
            <a:spLocks/>
          </p:cNvSpPr>
          <p:nvPr/>
        </p:nvSpPr>
        <p:spPr>
          <a:xfrm>
            <a:off x="368968" y="3193617"/>
            <a:ext cx="8550442" cy="2323713"/>
          </a:xfrm>
          <a:prstGeom prst="rect">
            <a:avLst/>
          </a:prstGeom>
          <a:solidFill>
            <a:schemeClr val="accent1"/>
          </a:solidFill>
          <a:effectLst>
            <a:outerShdw dist="508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 anchorCtr="0">
            <a:spAutoFit/>
          </a:bodyPr>
          <a:lstStyle>
            <a:lvl1pPr marL="403225" indent="-403225" algn="l" defTabSz="914400" rtl="0" eaLnBrk="1" latinLnBrk="0" hangingPunct="1">
              <a:lnSpc>
                <a:spcPts val="5600"/>
              </a:lnSpc>
              <a:spcBef>
                <a:spcPts val="1000"/>
              </a:spcBef>
              <a:buClr>
                <a:schemeClr val="accent4"/>
              </a:buClr>
              <a:buSzPct val="110000"/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855663" indent="-398463" algn="l" defTabSz="914400" rtl="0" eaLnBrk="1" latinLnBrk="0" hangingPunct="1">
              <a:lnSpc>
                <a:spcPts val="5600"/>
              </a:lnSpc>
              <a:spcBef>
                <a:spcPts val="500"/>
              </a:spcBef>
              <a:buClr>
                <a:schemeClr val="accent4"/>
              </a:buClr>
              <a:buSzPct val="110000"/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Open "Turn Windows features on or off" in the start menu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select "Windows Subsystem for Linux", click OK. 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Restart your machine.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Open the </a:t>
            </a:r>
            <a:r>
              <a:rPr lang="en-US" sz="2400" u="sng" dirty="0">
                <a:hlinkClick r:id="rId4"/>
              </a:rPr>
              <a:t>Microsoft Store</a:t>
            </a:r>
            <a:r>
              <a:rPr lang="en-US" sz="2400" dirty="0"/>
              <a:t> and select your favorite Linux distribution.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BE450A7-1CBB-43B1-8BA1-66EF5782CE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4843" y="3193617"/>
            <a:ext cx="2163178" cy="353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455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9E617EDB-BBF1-4AED-B45B-422E81FE67B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496" y="1078580"/>
            <a:ext cx="8382000" cy="543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D1B415C-14D9-4C9E-8EA7-4A8ED5F16232}"/>
              </a:ext>
            </a:extLst>
          </p:cNvPr>
          <p:cNvSpPr/>
          <p:nvPr/>
        </p:nvSpPr>
        <p:spPr>
          <a:xfrm>
            <a:off x="1949117" y="208548"/>
            <a:ext cx="79087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atin typeface="Segoe UI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Windows Subsystem for Linux</a:t>
            </a:r>
            <a:endParaRPr lang="en-US" sz="4000" b="1" dirty="0"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8014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D1B415C-14D9-4C9E-8EA7-4A8ED5F16232}"/>
              </a:ext>
            </a:extLst>
          </p:cNvPr>
          <p:cNvSpPr/>
          <p:nvPr/>
        </p:nvSpPr>
        <p:spPr>
          <a:xfrm>
            <a:off x="1949117" y="-7977"/>
            <a:ext cx="79087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atin typeface="Segoe UI" panose="020B050204020402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Windows Subsystem for Linux</a:t>
            </a:r>
            <a:endParaRPr lang="en-US" sz="4000" b="1" dirty="0">
              <a:latin typeface="Segoe UI" panose="020B0502040204020203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0D05237-B93D-4D9A-9005-87C13454E2C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9116" y="699909"/>
            <a:ext cx="7908758" cy="5949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197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D1B415C-14D9-4C9E-8EA7-4A8ED5F16232}"/>
              </a:ext>
            </a:extLst>
          </p:cNvPr>
          <p:cNvSpPr/>
          <p:nvPr/>
        </p:nvSpPr>
        <p:spPr>
          <a:xfrm>
            <a:off x="2141622" y="-77718"/>
            <a:ext cx="79087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atin typeface="Segoe UI" panose="020B050204020402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Windows Subsystem for Linux</a:t>
            </a:r>
            <a:endParaRPr lang="en-US" sz="4000" b="1" dirty="0">
              <a:latin typeface="Segoe UI" panose="020B0502040204020203" pitchFamily="34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72F2A4E-DD6E-405B-899F-E7F85A7B9B2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4550" y="731043"/>
            <a:ext cx="7962900" cy="5990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357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AD1B415C-14D9-4C9E-8EA7-4A8ED5F16232}"/>
              </a:ext>
            </a:extLst>
          </p:cNvPr>
          <p:cNvSpPr/>
          <p:nvPr/>
        </p:nvSpPr>
        <p:spPr>
          <a:xfrm>
            <a:off x="1949117" y="-7977"/>
            <a:ext cx="79087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atin typeface="Segoe UI" panose="020B050204020402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Windows Subsystem for Linux</a:t>
            </a:r>
            <a:endParaRPr lang="en-US" sz="4000" b="1" dirty="0">
              <a:latin typeface="Segoe UI" panose="020B0502040204020203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F87F90C-FA8B-46C8-B688-5FFD9BADE2A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923" y="822007"/>
            <a:ext cx="9846154" cy="5213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377391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13">
      <a:dk1>
        <a:srgbClr val="DBDBDB"/>
      </a:dk1>
      <a:lt1>
        <a:srgbClr val="121212"/>
      </a:lt1>
      <a:dk2>
        <a:srgbClr val="EDEDED"/>
      </a:dk2>
      <a:lt2>
        <a:srgbClr val="000000"/>
      </a:lt2>
      <a:accent1>
        <a:srgbClr val="2B2B2B"/>
      </a:accent1>
      <a:accent2>
        <a:srgbClr val="3E3E3E"/>
      </a:accent2>
      <a:accent3>
        <a:srgbClr val="425C8A"/>
      </a:accent3>
      <a:accent4>
        <a:srgbClr val="9B633D"/>
      </a:accent4>
      <a:accent5>
        <a:srgbClr val="998135"/>
      </a:accent5>
      <a:accent6>
        <a:srgbClr val="4E6E38"/>
      </a:accent6>
      <a:hlink>
        <a:srgbClr val="FF0000"/>
      </a:hlink>
      <a:folHlink>
        <a:srgbClr val="FF0000"/>
      </a:folHlink>
    </a:clrScheme>
    <a:fontScheme name="device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634</Words>
  <Application>Microsoft Office PowerPoint</Application>
  <PresentationFormat>Widescreen</PresentationFormat>
  <Paragraphs>121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Courier New</vt:lpstr>
      <vt:lpstr>Roboto</vt:lpstr>
      <vt:lpstr>Roboto Light</vt:lpstr>
      <vt:lpstr>Segoe UI</vt:lpstr>
      <vt:lpstr>1_Office Theme</vt:lpstr>
      <vt:lpstr>Intro to Unix / Linux</vt:lpstr>
      <vt:lpstr>Introduction</vt:lpstr>
      <vt:lpstr>“Five things I wish I knew when I started getting into bioinformatics”</vt:lpstr>
      <vt:lpstr>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Mac Users</vt:lpstr>
      <vt:lpstr>Now, let's get started!</vt:lpstr>
      <vt:lpstr>Let’s talk</vt:lpstr>
      <vt:lpstr>Summary</vt:lpstr>
      <vt:lpstr>Six glorious commands</vt:lpstr>
      <vt:lpstr>Linux command line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2019-10-28T16:11:26Z</dcterms:created>
  <dcterms:modified xsi:type="dcterms:W3CDTF">2020-06-12T15:50:10Z</dcterms:modified>
</cp:coreProperties>
</file>

<file path=docProps/thumbnail.jpeg>
</file>